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60" r:id="rId11"/>
    <p:sldId id="274" r:id="rId12"/>
    <p:sldId id="275" r:id="rId13"/>
    <p:sldId id="276" r:id="rId14"/>
    <p:sldId id="277" r:id="rId15"/>
    <p:sldId id="263" r:id="rId16"/>
    <p:sldId id="264" r:id="rId17"/>
    <p:sldId id="278" r:id="rId18"/>
    <p:sldId id="258" r:id="rId19"/>
    <p:sldId id="266" r:id="rId20"/>
    <p:sldId id="262" r:id="rId21"/>
    <p:sldId id="261" r:id="rId22"/>
    <p:sldId id="259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8"/>
    <p:restoredTop sz="94719"/>
  </p:normalViewPr>
  <p:slideViewPr>
    <p:cSldViewPr snapToGrid="0">
      <p:cViewPr varScale="1">
        <p:scale>
          <a:sx n="151" d="100"/>
          <a:sy n="151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0DA03-0671-B941-8EBE-8E3856E04E21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592F9-19BF-864F-A4B8-94D6B3B087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09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2A071-BAFE-D64E-8A58-B0AEA3CF8BF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8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2A071-BAFE-D64E-8A58-B0AEA3CF8BF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1482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2A071-BAFE-D64E-8A58-B0AEA3CF8BF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4332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2A071-BAFE-D64E-8A58-B0AEA3CF8BF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401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6DAA49-FD08-C6E6-665E-ABFCC61E1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35FD7D1-59DC-7377-82E9-5C419786D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52A4D6-41E9-E7CF-9C87-A1FAF297C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E81CCD-DEA1-009C-6AE4-4CA10205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EC43F4-EE88-4C3A-6D05-50388188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04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53F5FF-2EC9-FF36-4A26-7049E245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88F85DC-EE0A-1AB7-8492-3E20D51F4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280F49-FF95-A331-3FE8-498501DF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5FE442-1C0E-032F-27E4-EBF61186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DBC00-8D57-7BB3-89AD-DFAF73B4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670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074E928-6A3A-9D24-C89F-B58729FF98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0E6D4EA-DAA5-014E-406D-766035318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5D2E3C-0537-8A0C-A986-27B69F27C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6E7E6E-92CD-217B-10A0-327D819C1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CB2E3E-6894-248C-7C41-0F069D18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569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8C2BF7-8F52-BEE1-2778-5DF06282E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B99683-5C9E-441E-D272-828FF0E7F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2F135A-261C-38CD-3FBD-BE72AF38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8D43D2-B75B-51E4-B550-869CFDF2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1BCE94-B8AB-F59C-471A-EAAD5E0C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56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6F5FDC-8AD4-2EDE-6DC7-8C125A67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D5B3A3-C3CD-D515-0DF4-14A3AAAD6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56FCBE-9472-91F5-A885-95DB5802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3E0DCD-6E87-F535-FF4B-130787B5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E2CB15-24E4-AB67-1393-C6B88E79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9812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FDFFE0-EE1A-F977-A41A-AA5C03F8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8BF17F-6430-53BE-9B5F-D1BE19BF7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18B1FB6-2DF2-37DD-E5C9-C1446AC2E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E8F13C-027E-9225-EEB9-41A92D34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6F0A9A-9917-16A7-4684-D30F6A55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32DAF74-96AA-B36A-0CA2-40F8170B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4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02A974-8189-40B2-E598-B943028D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54C496-A26C-DFC3-7AFC-1C995A856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3AC63C8-ACB0-8A40-665D-D4994BF53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7899A9C-2856-F3B2-A051-C47E78B39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2DFFE4-EBEC-5509-B52C-8F8AA3306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B5783AD-2B57-2C53-0A15-3E11C6C40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8D491FC-3E41-6226-4BFB-936C4F25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20D5D6E-BE13-EF0D-55F8-D3675B15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351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47BCFF-A6AB-CC52-860F-6226DB5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2FCA168-4B10-740B-43E8-56FF08F21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84C52D5-6ECE-531D-255D-980672E4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175321-650B-CC8D-0A24-507433D8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347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F00AC5C-F4A6-F6B9-42B1-5456583C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F97FB5-A2EC-3317-A979-70675B416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1649B4-A441-C3F8-CE63-21B0211F1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91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91F29-90B1-B599-0070-F764D8B7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13AE34-23F2-3B4D-ABB0-03A5A588C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116CD3-B3CF-B5F0-F418-94A27C148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CE0E75F-649F-538E-E8A3-00DC409C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91BB8B-1297-1014-B4BE-DC3B7A61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1A857F-750C-ECD2-E670-3D8D5995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57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C7E8AF-31F4-2639-98EB-F85684F4E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4752E6D-B052-D6BA-F29F-AA5C7F066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294B25B-E852-3B4B-A8C6-E769E6715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E32F0F-4F8A-F64F-242A-36B40BE7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22CAEA9-8D41-523D-D9F1-9E8C21CD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FCDACC6-478A-0775-ADF0-FD48D024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42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58B76F0-B2B6-CB25-2C6D-E0A6113F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09D450-97BA-24DD-8636-55C7B712B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D05152-4C3C-9BCA-1AA3-20E7F099A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421C6-2818-2146-BD34-7DF8FD3BF4BE}" type="datetimeFigureOut">
              <a:rPr kumimoji="1" lang="ja-JP" altLang="en-US" smtClean="0"/>
              <a:t>2023/3/7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206662-199C-6A12-97FF-ABDBAD512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E432C7-3A9F-DA84-5D63-241BCC1F1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DB6CC-B2D1-604A-A9A1-73EE2A2F2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16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3930E9-67B0-9C41-F6B3-5D1DC0BD091C}"/>
              </a:ext>
            </a:extLst>
          </p:cNvPr>
          <p:cNvSpPr txBox="1"/>
          <p:nvPr/>
        </p:nvSpPr>
        <p:spPr>
          <a:xfrm>
            <a:off x="1410233" y="2497894"/>
            <a:ext cx="347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Source Han Sans Heavy" panose="020B0A00000000000000" pitchFamily="34" charset="-128"/>
                <a:ea typeface="Source Han Sans Heavy" panose="020B0A00000000000000" pitchFamily="34" charset="-128"/>
              </a:rPr>
              <a:t>品田十夢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F7938D-3EA9-ACC6-C859-4AEFC05E3A4E}"/>
              </a:ext>
            </a:extLst>
          </p:cNvPr>
          <p:cNvSpPr txBox="1"/>
          <p:nvPr/>
        </p:nvSpPr>
        <p:spPr>
          <a:xfrm>
            <a:off x="1410233" y="3343921"/>
            <a:ext cx="399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Source Han Sans Heavy" panose="020B0A00000000000000" pitchFamily="34" charset="-128"/>
                <a:ea typeface="Source Han Sans Heavy" panose="020B0A00000000000000" pitchFamily="34" charset="-128"/>
              </a:rPr>
              <a:t>@</a:t>
            </a:r>
            <a:r>
              <a:rPr kumimoji="1" lang="en-US" altLang="ja-JP" sz="3600" dirty="0" err="1">
                <a:latin typeface="Source Han Sans Heavy" panose="020B0A00000000000000" pitchFamily="34" charset="-128"/>
                <a:ea typeface="Source Han Sans Heavy" panose="020B0A00000000000000" pitchFamily="34" charset="-128"/>
              </a:rPr>
              <a:t>tomshinada</a:t>
            </a:r>
            <a:endParaRPr kumimoji="1" lang="ja-JP" altLang="en-US" sz="3600">
              <a:latin typeface="Source Han Sans Heavy" panose="020B0A00000000000000" pitchFamily="34" charset="-128"/>
              <a:ea typeface="Source Han Sans Heavy" panose="020B0A00000000000000" pitchFamily="34" charset="-128"/>
            </a:endParaRPr>
          </a:p>
        </p:txBody>
      </p:sp>
      <p:pic>
        <p:nvPicPr>
          <p:cNvPr id="7" name="図 6" descr="建物の前に立っている男性&#10;&#10;中程度の精度で自動的に生成された説明">
            <a:extLst>
              <a:ext uri="{FF2B5EF4-FFF2-40B4-BE49-F238E27FC236}">
                <a16:creationId xmlns:a16="http://schemas.microsoft.com/office/drawing/2014/main" id="{74FA93D5-BB35-888B-2E3C-3FBDD615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15" y="645171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3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6699300-D93B-9307-ED64-052D33511FBD}"/>
              </a:ext>
            </a:extLst>
          </p:cNvPr>
          <p:cNvSpPr/>
          <p:nvPr/>
        </p:nvSpPr>
        <p:spPr>
          <a:xfrm>
            <a:off x="203983" y="798286"/>
            <a:ext cx="4788931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97A9A3-A196-2AAE-A52E-D9A5395298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4E1D90-1F26-F489-0704-28D05004B24E}"/>
              </a:ext>
            </a:extLst>
          </p:cNvPr>
          <p:cNvSpPr txBox="1"/>
          <p:nvPr/>
        </p:nvSpPr>
        <p:spPr>
          <a:xfrm>
            <a:off x="203983" y="184827"/>
            <a:ext cx="899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CLIMATE</a:t>
            </a:r>
            <a:r>
              <a:rPr kumimoji="1" lang="ja-JP" altLang="en-US" sz="2000" spc="60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　</a:t>
            </a:r>
            <a:r>
              <a:rPr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VIEW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695CBD4-F1D6-CA4C-D9C0-03AA2E38D995}"/>
              </a:ext>
            </a:extLst>
          </p:cNvPr>
          <p:cNvCxnSpPr/>
          <p:nvPr/>
        </p:nvCxnSpPr>
        <p:spPr>
          <a:xfrm>
            <a:off x="319314" y="724713"/>
            <a:ext cx="695234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 descr="滝の下の波&#10;&#10;自動的に生成された説明">
            <a:extLst>
              <a:ext uri="{FF2B5EF4-FFF2-40B4-BE49-F238E27FC236}">
                <a16:creationId xmlns:a16="http://schemas.microsoft.com/office/drawing/2014/main" id="{A78DE6DA-B363-C529-33BF-7C5C41A7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97" y="2231491"/>
            <a:ext cx="2072840" cy="4307305"/>
          </a:xfrm>
          <a:prstGeom prst="rect">
            <a:avLst/>
          </a:prstGeom>
        </p:spPr>
      </p:pic>
      <p:pic>
        <p:nvPicPr>
          <p:cNvPr id="14" name="図 13" descr="屋外, 建物, ウォーキング, 写真 が含まれている画像&#10;&#10;自動的に生成された説明">
            <a:extLst>
              <a:ext uri="{FF2B5EF4-FFF2-40B4-BE49-F238E27FC236}">
                <a16:creationId xmlns:a16="http://schemas.microsoft.com/office/drawing/2014/main" id="{32AF12E6-1EE7-4D29-D0E8-1B766EFA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81" y="2231490"/>
            <a:ext cx="2070898" cy="4307305"/>
          </a:xfrm>
          <a:prstGeom prst="rect">
            <a:avLst/>
          </a:prstGeom>
        </p:spPr>
      </p:pic>
      <p:pic>
        <p:nvPicPr>
          <p:cNvPr id="18" name="図 17" descr="水, 写真, ブラシ, 座る が含まれている画像&#10;&#10;自動的に生成された説明">
            <a:extLst>
              <a:ext uri="{FF2B5EF4-FFF2-40B4-BE49-F238E27FC236}">
                <a16:creationId xmlns:a16="http://schemas.microsoft.com/office/drawing/2014/main" id="{E52EC779-9601-7769-5C3C-EA2674605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871" y="0"/>
            <a:ext cx="3278801" cy="68580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8199061-1843-5415-0EE3-8318A6D1A572}"/>
              </a:ext>
            </a:extLst>
          </p:cNvPr>
          <p:cNvSpPr txBox="1"/>
          <p:nvPr/>
        </p:nvSpPr>
        <p:spPr>
          <a:xfrm>
            <a:off x="203983" y="584937"/>
            <a:ext cx="8998332" cy="132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M</a:t>
            </a:r>
            <a:r>
              <a:rPr kumimoji="1"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elting Future</a:t>
            </a:r>
          </a:p>
          <a:p>
            <a:pPr>
              <a:lnSpc>
                <a:spcPct val="150000"/>
              </a:lnSpc>
            </a:pPr>
            <a:r>
              <a:rPr kumimoji="1" lang="ja-JP" altLang="en-US" sz="1100" spc="60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オーディオビジュアルアート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1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6699300-D93B-9307-ED64-052D33511FBD}"/>
              </a:ext>
            </a:extLst>
          </p:cNvPr>
          <p:cNvSpPr/>
          <p:nvPr/>
        </p:nvSpPr>
        <p:spPr>
          <a:xfrm>
            <a:off x="203983" y="798286"/>
            <a:ext cx="4788931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97A9A3-A196-2AAE-A52E-D9A5395298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4E1D90-1F26-F489-0704-28D05004B24E}"/>
              </a:ext>
            </a:extLst>
          </p:cNvPr>
          <p:cNvSpPr txBox="1"/>
          <p:nvPr/>
        </p:nvSpPr>
        <p:spPr>
          <a:xfrm>
            <a:off x="203983" y="184827"/>
            <a:ext cx="899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CLIMATE</a:t>
            </a:r>
            <a:r>
              <a:rPr kumimoji="1" lang="ja-JP" altLang="en-US" sz="2000" spc="60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　</a:t>
            </a:r>
            <a:r>
              <a:rPr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VIEW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695CBD4-F1D6-CA4C-D9C0-03AA2E38D995}"/>
              </a:ext>
            </a:extLst>
          </p:cNvPr>
          <p:cNvCxnSpPr/>
          <p:nvPr/>
        </p:nvCxnSpPr>
        <p:spPr>
          <a:xfrm>
            <a:off x="319314" y="724713"/>
            <a:ext cx="695234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 descr="滝の下の波&#10;&#10;自動的に生成された説明">
            <a:extLst>
              <a:ext uri="{FF2B5EF4-FFF2-40B4-BE49-F238E27FC236}">
                <a16:creationId xmlns:a16="http://schemas.microsoft.com/office/drawing/2014/main" id="{A78DE6DA-B363-C529-33BF-7C5C41A7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97" y="2231491"/>
            <a:ext cx="2072840" cy="4307305"/>
          </a:xfrm>
          <a:prstGeom prst="rect">
            <a:avLst/>
          </a:prstGeom>
        </p:spPr>
      </p:pic>
      <p:pic>
        <p:nvPicPr>
          <p:cNvPr id="14" name="図 13" descr="屋外, 建物, ウォーキング, 写真 が含まれている画像&#10;&#10;自動的に生成された説明">
            <a:extLst>
              <a:ext uri="{FF2B5EF4-FFF2-40B4-BE49-F238E27FC236}">
                <a16:creationId xmlns:a16="http://schemas.microsoft.com/office/drawing/2014/main" id="{32AF12E6-1EE7-4D29-D0E8-1B766EFA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81" y="2231490"/>
            <a:ext cx="2070898" cy="430730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8199061-1843-5415-0EE3-8318A6D1A572}"/>
              </a:ext>
            </a:extLst>
          </p:cNvPr>
          <p:cNvSpPr txBox="1"/>
          <p:nvPr/>
        </p:nvSpPr>
        <p:spPr>
          <a:xfrm>
            <a:off x="203983" y="584937"/>
            <a:ext cx="8998332" cy="132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M</a:t>
            </a:r>
            <a:r>
              <a:rPr kumimoji="1"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elting Future</a:t>
            </a:r>
          </a:p>
          <a:p>
            <a:pPr>
              <a:lnSpc>
                <a:spcPct val="150000"/>
              </a:lnSpc>
            </a:pPr>
            <a:r>
              <a:rPr kumimoji="1" lang="ja-JP" altLang="en-US" sz="1100" spc="60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オーディオビジュアルアート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1E6080-401E-8671-AE43-0E31BB41BF12}"/>
              </a:ext>
            </a:extLst>
          </p:cNvPr>
          <p:cNvSpPr txBox="1"/>
          <p:nvPr/>
        </p:nvSpPr>
        <p:spPr>
          <a:xfrm>
            <a:off x="6892007" y="2200090"/>
            <a:ext cx="6122772" cy="1715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春の桜、夏の浜辺、秋の紅葉、冬の雪、四季</a:t>
            </a:r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折々の美しい景色はいつまで続くのか。</a:t>
            </a:r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今当たり前に目にしているこの景色は、儚く</a:t>
            </a:r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崩れ落ちるかのように変化している。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7AB645C-628A-676F-9731-E3FAB836E811}"/>
              </a:ext>
            </a:extLst>
          </p:cNvPr>
          <p:cNvSpPr txBox="1"/>
          <p:nvPr/>
        </p:nvSpPr>
        <p:spPr>
          <a:xfrm>
            <a:off x="6892007" y="5750643"/>
            <a:ext cx="653672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800" b="1" spc="300" dirty="0">
                <a:solidFill>
                  <a:schemeClr val="bg1"/>
                </a:solidFill>
              </a:rPr>
              <a:t>SOFTWARE</a:t>
            </a:r>
          </a:p>
          <a:p>
            <a:r>
              <a:rPr lang="en-US" altLang="ja-JP" sz="1800" dirty="0" err="1">
                <a:solidFill>
                  <a:schemeClr val="bg1"/>
                </a:solidFill>
              </a:rPr>
              <a:t>TouchDesigner</a:t>
            </a:r>
            <a:r>
              <a:rPr lang="en-US" altLang="ja-JP" sz="1800" dirty="0">
                <a:solidFill>
                  <a:schemeClr val="bg1"/>
                </a:solidFill>
              </a:rPr>
              <a:t>  / Pure Data</a:t>
            </a:r>
            <a:endParaRPr lang="ja-JP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4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, 地図, 線画 が含まれている画像&#10;&#10;自動的に生成された説明">
            <a:extLst>
              <a:ext uri="{FF2B5EF4-FFF2-40B4-BE49-F238E27FC236}">
                <a16:creationId xmlns:a16="http://schemas.microsoft.com/office/drawing/2014/main" id="{C055CA6C-2DD0-8BBE-A6F5-1B2201F25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99" b="12099"/>
          <a:stretch/>
        </p:blipFill>
        <p:spPr>
          <a:xfrm>
            <a:off x="0" y="0"/>
            <a:ext cx="8571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31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テーブル, 椅子, 部屋 が含まれている画像&#10;&#10;自動的に生成された説明">
            <a:extLst>
              <a:ext uri="{FF2B5EF4-FFF2-40B4-BE49-F238E27FC236}">
                <a16:creationId xmlns:a16="http://schemas.microsoft.com/office/drawing/2014/main" id="{20D0EF29-961A-E40C-E8CC-359B1413F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6699300-D93B-9307-ED64-052D33511FBD}"/>
              </a:ext>
            </a:extLst>
          </p:cNvPr>
          <p:cNvSpPr/>
          <p:nvPr/>
        </p:nvSpPr>
        <p:spPr>
          <a:xfrm>
            <a:off x="203983" y="798286"/>
            <a:ext cx="4788931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97A9A3-A196-2AAE-A52E-D9A5395298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4E1D90-1F26-F489-0704-28D05004B24E}"/>
              </a:ext>
            </a:extLst>
          </p:cNvPr>
          <p:cNvSpPr txBox="1"/>
          <p:nvPr/>
        </p:nvSpPr>
        <p:spPr>
          <a:xfrm>
            <a:off x="203983" y="184827"/>
            <a:ext cx="899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CLIMATE</a:t>
            </a:r>
            <a:r>
              <a:rPr kumimoji="1" lang="ja-JP" altLang="en-US" sz="2000" spc="60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　</a:t>
            </a:r>
            <a:r>
              <a:rPr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VIEW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695CBD4-F1D6-CA4C-D9C0-03AA2E38D995}"/>
              </a:ext>
            </a:extLst>
          </p:cNvPr>
          <p:cNvCxnSpPr/>
          <p:nvPr/>
        </p:nvCxnSpPr>
        <p:spPr>
          <a:xfrm>
            <a:off x="319314" y="724713"/>
            <a:ext cx="695234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暗い部屋でテレビを見ている人&#10;&#10;低い精度で自動的に生成された説明">
            <a:extLst>
              <a:ext uri="{FF2B5EF4-FFF2-40B4-BE49-F238E27FC236}">
                <a16:creationId xmlns:a16="http://schemas.microsoft.com/office/drawing/2014/main" id="{0C8C2450-4500-A72E-858D-99AE4F19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77000" y="1143000"/>
            <a:ext cx="6858000" cy="4572000"/>
          </a:xfrm>
          <a:prstGeom prst="rect">
            <a:avLst/>
          </a:prstGeom>
        </p:spPr>
      </p:pic>
      <p:pic>
        <p:nvPicPr>
          <p:cNvPr id="16" name="図 15" descr="屋内, テーブル, 窓, 部屋 が含まれている画像&#10;&#10;自動的に生成された説明">
            <a:extLst>
              <a:ext uri="{FF2B5EF4-FFF2-40B4-BE49-F238E27FC236}">
                <a16:creationId xmlns:a16="http://schemas.microsoft.com/office/drawing/2014/main" id="{F6CE6B58-FB6B-06F4-D32B-F5F5AB51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08766" y="1143000"/>
            <a:ext cx="6858000" cy="4572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88ABB-F661-59AE-010C-7BD1FCA19134}"/>
              </a:ext>
            </a:extLst>
          </p:cNvPr>
          <p:cNvSpPr txBox="1"/>
          <p:nvPr/>
        </p:nvSpPr>
        <p:spPr>
          <a:xfrm>
            <a:off x="203983" y="584937"/>
            <a:ext cx="8998332" cy="132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4400" spc="30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プロジェクター什器</a:t>
            </a:r>
            <a:endParaRPr kumimoji="1" lang="en-US" altLang="ja-JP" sz="4400" spc="300" dirty="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100" spc="60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オーディオビジュアルアート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483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人, キッチン, 小さい が含まれている画像&#10;&#10;自動的に生成された説明">
            <a:extLst>
              <a:ext uri="{FF2B5EF4-FFF2-40B4-BE49-F238E27FC236}">
                <a16:creationId xmlns:a16="http://schemas.microsoft.com/office/drawing/2014/main" id="{07365ACC-C6AD-D08C-4F27-CE10B4DBF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41122" y="857251"/>
            <a:ext cx="6858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43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駅のホームに停まっている飛行機&#10;&#10;自動的に生成された説明">
            <a:extLst>
              <a:ext uri="{FF2B5EF4-FFF2-40B4-BE49-F238E27FC236}">
                <a16:creationId xmlns:a16="http://schemas.microsoft.com/office/drawing/2014/main" id="{8CAABDEF-A418-C990-7EB8-EB70B264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2232" y="1277710"/>
            <a:ext cx="5736774" cy="4302581"/>
          </a:xfrm>
          <a:prstGeom prst="rect">
            <a:avLst/>
          </a:prstGeom>
        </p:spPr>
      </p:pic>
      <p:pic>
        <p:nvPicPr>
          <p:cNvPr id="6" name="図 5" descr="人, 屋内, 女性, 男 が含まれている画像&#10;&#10;自動的に生成された説明">
            <a:extLst>
              <a:ext uri="{FF2B5EF4-FFF2-40B4-BE49-F238E27FC236}">
                <a16:creationId xmlns:a16="http://schemas.microsoft.com/office/drawing/2014/main" id="{8B563C00-1358-34C0-47FB-9D088811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87785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7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4926FB1-3CCE-B657-F488-76DEAC3E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66809" y="1446606"/>
            <a:ext cx="5286378" cy="396478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6731C70-9D91-1F9F-0F53-083F4990D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512" y="785812"/>
            <a:ext cx="70485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4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屋内, 部屋, 光, 小さい が含まれている画像&#10;&#10;自動的に生成された説明">
            <a:extLst>
              <a:ext uri="{FF2B5EF4-FFF2-40B4-BE49-F238E27FC236}">
                <a16:creationId xmlns:a16="http://schemas.microsoft.com/office/drawing/2014/main" id="{7E07BFEB-6C17-1E86-DD86-F963CFB25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23" name="図 22" descr="屋内, 暮らし, 部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C10D876-311A-A5F5-7D5E-CD797E9D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4629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65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82156F-0604-1EB4-07EF-727316E5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96D825-8821-291D-942B-FB6F18EC4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6A58CD2-9DD2-A894-EFB6-CCA48F61C0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16CA48B-2255-23E0-D999-E3494381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37" y="0"/>
            <a:ext cx="9148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0AE8B0-C905-77CB-0C93-E95D22746404}"/>
              </a:ext>
            </a:extLst>
          </p:cNvPr>
          <p:cNvSpPr txBox="1"/>
          <p:nvPr/>
        </p:nvSpPr>
        <p:spPr>
          <a:xfrm>
            <a:off x="4455652" y="3403147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K</a:t>
            </a:r>
            <a:r>
              <a:rPr lang="ja-JP" altLang="en-US"/>
              <a:t>　</a:t>
            </a:r>
            <a:r>
              <a:rPr kumimoji="1" lang="ja-JP" altLang="en-US"/>
              <a:t>持ち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22B8C0-656C-D4DA-80B3-6F1C1213064B}"/>
              </a:ext>
            </a:extLst>
          </p:cNvPr>
          <p:cNvSpPr txBox="1"/>
          <p:nvPr/>
        </p:nvSpPr>
        <p:spPr>
          <a:xfrm>
            <a:off x="4526340" y="18625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Source Han Sans Heavy" panose="020B0A00000000000000" pitchFamily="34" charset="-128"/>
                <a:ea typeface="Source Han Sans Heavy" panose="020B0A00000000000000" pitchFamily="34" charset="-128"/>
              </a:rPr>
              <a:t>プロフィール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8A6CA6-F858-D3D0-3B47-202AE07F259C}"/>
              </a:ext>
            </a:extLst>
          </p:cNvPr>
          <p:cNvSpPr txBox="1"/>
          <p:nvPr/>
        </p:nvSpPr>
        <p:spPr>
          <a:xfrm>
            <a:off x="4455652" y="29008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春日部在住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9073B0A-8E74-9ACF-A176-F5F1C3FCB079}"/>
              </a:ext>
            </a:extLst>
          </p:cNvPr>
          <p:cNvSpPr txBox="1"/>
          <p:nvPr/>
        </p:nvSpPr>
        <p:spPr>
          <a:xfrm>
            <a:off x="4455652" y="4475201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来年から某組織設計事務所</a:t>
            </a:r>
            <a:r>
              <a:rPr kumimoji="1" lang="en-US" altLang="ja-JP" dirty="0"/>
              <a:t>DX</a:t>
            </a:r>
            <a:r>
              <a:rPr kumimoji="1" lang="ja-JP" altLang="en-US"/>
              <a:t>推進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C3D986-CE43-1AA7-DCCF-4E8446882CE5}"/>
              </a:ext>
            </a:extLst>
          </p:cNvPr>
          <p:cNvSpPr txBox="1"/>
          <p:nvPr/>
        </p:nvSpPr>
        <p:spPr>
          <a:xfrm>
            <a:off x="4397845" y="3939174"/>
            <a:ext cx="422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プログラミングと辛いものが好き</a:t>
            </a:r>
          </a:p>
        </p:txBody>
      </p:sp>
    </p:spTree>
    <p:extLst>
      <p:ext uri="{BB962C8B-B14F-4D97-AF65-F5344CB8AC3E}">
        <p14:creationId xmlns:p14="http://schemas.microsoft.com/office/powerpoint/2010/main" val="1259163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C6C9FAD3-04BD-6745-9308-BCCF6087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3684" y="-32658"/>
            <a:ext cx="12205212" cy="6988629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A4CF0E6-9E2E-61A0-6FF6-6038659AACAB}"/>
              </a:ext>
            </a:extLst>
          </p:cNvPr>
          <p:cNvSpPr/>
          <p:nvPr/>
        </p:nvSpPr>
        <p:spPr>
          <a:xfrm>
            <a:off x="7636783" y="0"/>
            <a:ext cx="4555217" cy="6923314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8C33108-815A-5E80-BB10-1020797E1546}"/>
              </a:ext>
            </a:extLst>
          </p:cNvPr>
          <p:cNvSpPr txBox="1"/>
          <p:nvPr/>
        </p:nvSpPr>
        <p:spPr>
          <a:xfrm>
            <a:off x="5275347" y="3429000"/>
            <a:ext cx="6892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i="0" u="none" strike="noStrike" spc="300">
                <a:effectLst/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ビジュアル</a:t>
            </a:r>
            <a:r>
              <a:rPr lang="ja-JP" altLang="en-US" spc="300"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、</a:t>
            </a:r>
            <a:r>
              <a:rPr lang="ja-JP" altLang="en-US" i="0" u="none" strike="noStrike" spc="300">
                <a:effectLst/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インタラクティブ、空間設計を一体に</a:t>
            </a:r>
            <a:endParaRPr lang="en-US" altLang="ja-JP" i="0" u="none" strike="noStrike" spc="300" dirty="0">
              <a:effectLst/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  <a:p>
            <a:pPr algn="l"/>
            <a:r>
              <a:rPr lang="ja-JP" altLang="en-US" i="0" u="none" strike="noStrike" spc="300">
                <a:effectLst/>
                <a:latin typeface="FOT-Matisse ProN M" panose="02020600000000000000" pitchFamily="18" charset="-128"/>
                <a:ea typeface="FOT-Matisse ProN M" panose="02020600000000000000" pitchFamily="18" charset="-128"/>
              </a:rPr>
              <a:t>捉えリサーチとクリエイションを行うコレクティブ。</a:t>
            </a:r>
          </a:p>
        </p:txBody>
      </p:sp>
    </p:spTree>
    <p:extLst>
      <p:ext uri="{BB962C8B-B14F-4D97-AF65-F5344CB8AC3E}">
        <p14:creationId xmlns:p14="http://schemas.microsoft.com/office/powerpoint/2010/main" val="239272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E39C562-C418-21A6-E387-A96A6F69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" y="0"/>
            <a:ext cx="5668566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32D37C-DB81-5FDC-247C-56EC0C4A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60271"/>
            <a:ext cx="6096000" cy="3429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D5F1DC-0445-662E-4A8D-7F443A44FAE3}"/>
              </a:ext>
            </a:extLst>
          </p:cNvPr>
          <p:cNvSpPr txBox="1"/>
          <p:nvPr/>
        </p:nvSpPr>
        <p:spPr>
          <a:xfrm>
            <a:off x="6785021" y="1642194"/>
            <a:ext cx="4717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全てを設計するのではなく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Noise</a:t>
            </a:r>
            <a:r>
              <a:rPr kumimoji="1" lang="ja-JP" altLang="en-US"/>
              <a:t>を含んだアルゴリズムを定義して生成</a:t>
            </a:r>
            <a:endParaRPr kumimoji="1" lang="en-US" altLang="ja-JP" dirty="0"/>
          </a:p>
          <a:p>
            <a:r>
              <a:rPr kumimoji="1" lang="ja-JP" altLang="en-US"/>
              <a:t>→人から見て美的な状態に調整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1922362-F1EA-93B5-B691-D6E65E724885}"/>
              </a:ext>
            </a:extLst>
          </p:cNvPr>
          <p:cNvSpPr txBox="1"/>
          <p:nvPr/>
        </p:nvSpPr>
        <p:spPr>
          <a:xfrm>
            <a:off x="6785021" y="54428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コンピュータと人の関わり方</a:t>
            </a:r>
          </a:p>
        </p:txBody>
      </p:sp>
    </p:spTree>
    <p:extLst>
      <p:ext uri="{BB962C8B-B14F-4D97-AF65-F5344CB8AC3E}">
        <p14:creationId xmlns:p14="http://schemas.microsoft.com/office/powerpoint/2010/main" val="231287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ゲンロン0 観光客の哲学』特設ページ | ゲンロン友の会">
            <a:extLst>
              <a:ext uri="{FF2B5EF4-FFF2-40B4-BE49-F238E27FC236}">
                <a16:creationId xmlns:a16="http://schemas.microsoft.com/office/drawing/2014/main" id="{284283DC-F59F-A816-DC23-6928CCDB3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29989"/>
            <a:ext cx="2325344" cy="329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E1FAAE4-EE39-E126-5D52-5A94E8C5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121" y="129989"/>
            <a:ext cx="2245435" cy="326371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E476069-52A6-B431-43C8-35008F680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561" y="3594286"/>
            <a:ext cx="2248995" cy="326371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518254B-FDA5-1E95-9077-CDF57536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84" y="129989"/>
            <a:ext cx="2018994" cy="329901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34C6B87-ED4C-1476-50DE-2615CCF38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83" y="3566137"/>
            <a:ext cx="2018995" cy="298800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69B5A99-B062-87A4-37A1-B32BC7F5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3585838"/>
            <a:ext cx="2325344" cy="32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97A9A3-A196-2AAE-A52E-D9A5395298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テレビを見ている人たち&#10;&#10;中程度の精度で自動的に生成された説明">
            <a:extLst>
              <a:ext uri="{FF2B5EF4-FFF2-40B4-BE49-F238E27FC236}">
                <a16:creationId xmlns:a16="http://schemas.microsoft.com/office/drawing/2014/main" id="{93FB54A5-79D9-319F-A23E-738DE2B8B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2"/>
          <a:stretch/>
        </p:blipFill>
        <p:spPr>
          <a:xfrm>
            <a:off x="0" y="0"/>
            <a:ext cx="7568068" cy="6858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4E1D90-1F26-F489-0704-28D05004B24E}"/>
              </a:ext>
            </a:extLst>
          </p:cNvPr>
          <p:cNvSpPr txBox="1"/>
          <p:nvPr/>
        </p:nvSpPr>
        <p:spPr>
          <a:xfrm>
            <a:off x="6677469" y="558514"/>
            <a:ext cx="5067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6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CLIMATE</a:t>
            </a:r>
          </a:p>
          <a:p>
            <a:pPr algn="r"/>
            <a:r>
              <a:rPr lang="en-US" altLang="ja-JP" sz="6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VIEW</a:t>
            </a:r>
            <a:endParaRPr kumimoji="1" lang="ja-JP" altLang="en-US" sz="6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B58E2EA-A081-7980-D161-90D9537245E2}"/>
              </a:ext>
            </a:extLst>
          </p:cNvPr>
          <p:cNvSpPr txBox="1"/>
          <p:nvPr/>
        </p:nvSpPr>
        <p:spPr>
          <a:xfrm>
            <a:off x="7216155" y="5024991"/>
            <a:ext cx="4529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気候変動</a:t>
            </a:r>
            <a:r>
              <a:rPr lang="en-US" altLang="ja-JP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 / </a:t>
            </a:r>
            <a:r>
              <a:rPr lang="ja-JP" altLang="en-US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プロジェクションマッピング</a:t>
            </a:r>
            <a:endParaRPr lang="en-US" altLang="ja-JP" dirty="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  <a:p>
            <a:r>
              <a:rPr kumimoji="1" lang="ja-JP" altLang="en-US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データビジュアライゼーション</a:t>
            </a:r>
            <a:r>
              <a:rPr kumimoji="1" lang="en-US" altLang="ja-JP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/</a:t>
            </a:r>
            <a:r>
              <a:rPr lang="ja-JP" altLang="en-US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サウンドプログラミング</a:t>
            </a:r>
            <a:r>
              <a:rPr lang="en-US" altLang="ja-JP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 / </a:t>
            </a:r>
            <a:r>
              <a:rPr lang="ja-JP" altLang="en-US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什器デザイン</a:t>
            </a:r>
            <a:endParaRPr kumimoji="1" lang="en-US" altLang="ja-JP" dirty="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92811D4-F744-D737-7803-63FD5A58B214}"/>
              </a:ext>
            </a:extLst>
          </p:cNvPr>
          <p:cNvSpPr txBox="1"/>
          <p:nvPr/>
        </p:nvSpPr>
        <p:spPr>
          <a:xfrm>
            <a:off x="7069400" y="2497506"/>
            <a:ext cx="4529197" cy="86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ja-JP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2022/October16</a:t>
            </a:r>
          </a:p>
          <a:p>
            <a:pPr algn="r">
              <a:lnSpc>
                <a:spcPct val="150000"/>
              </a:lnSpc>
            </a:pPr>
            <a:r>
              <a:rPr kumimoji="1" lang="en-US" altLang="ja-JP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CLIMATELIVE JAPAN </a:t>
            </a:r>
            <a:r>
              <a:rPr kumimoji="1" lang="ja-JP" altLang="en-US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＠渋谷</a:t>
            </a:r>
            <a:r>
              <a:rPr kumimoji="1" lang="en-US" altLang="ja-JP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WWW</a:t>
            </a:r>
          </a:p>
        </p:txBody>
      </p:sp>
    </p:spTree>
    <p:extLst>
      <p:ext uri="{BB962C8B-B14F-4D97-AF65-F5344CB8AC3E}">
        <p14:creationId xmlns:p14="http://schemas.microsoft.com/office/powerpoint/2010/main" val="170239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97A9A3-A196-2AAE-A52E-D9A5395298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4E1D90-1F26-F489-0704-28D05004B24E}"/>
              </a:ext>
            </a:extLst>
          </p:cNvPr>
          <p:cNvSpPr txBox="1"/>
          <p:nvPr/>
        </p:nvSpPr>
        <p:spPr>
          <a:xfrm>
            <a:off x="6677469" y="558514"/>
            <a:ext cx="5067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6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CLIMATE</a:t>
            </a:r>
          </a:p>
          <a:p>
            <a:pPr algn="r"/>
            <a:r>
              <a:rPr lang="en-US" altLang="ja-JP" sz="6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VIEW</a:t>
            </a:r>
            <a:endParaRPr kumimoji="1" lang="ja-JP" altLang="en-US" sz="6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B58E2EA-A081-7980-D161-90D9537245E2}"/>
              </a:ext>
            </a:extLst>
          </p:cNvPr>
          <p:cNvSpPr txBox="1"/>
          <p:nvPr/>
        </p:nvSpPr>
        <p:spPr>
          <a:xfrm>
            <a:off x="6952789" y="3138268"/>
            <a:ext cx="4792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“COUNTDOUN2030”</a:t>
            </a:r>
            <a:r>
              <a:rPr lang="ja-JP" altLang="en-US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をテーマとし、音楽を通じて気候危機を訴える</a:t>
            </a:r>
            <a:r>
              <a:rPr lang="en-US" altLang="ja-JP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CLIMATE</a:t>
            </a:r>
            <a:r>
              <a:rPr lang="ja-JP" altLang="en-US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LIVE</a:t>
            </a:r>
          </a:p>
          <a:p>
            <a:r>
              <a:rPr kumimoji="1" lang="ja-JP" altLang="en-US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が渋谷</a:t>
            </a:r>
            <a:r>
              <a:rPr kumimoji="1" lang="en-US" altLang="ja-JP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WWW</a:t>
            </a:r>
            <a:r>
              <a:rPr kumimoji="1" lang="ja-JP" altLang="en-US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にて開催された。</a:t>
            </a:r>
            <a:endParaRPr kumimoji="1" lang="en-US" altLang="ja-JP" dirty="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  <a:p>
            <a:endParaRPr lang="en-US" altLang="ja-JP" dirty="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  <a:p>
            <a:r>
              <a:rPr kumimoji="1" lang="ja-JP" altLang="en-US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訪れた人々が気候変動について気づきを得て、周りに共有したくなる体験を目指し、会場内に音と映像によるインスタレーションを設計</a:t>
            </a:r>
            <a:endParaRPr kumimoji="1" lang="en-US" altLang="ja-JP" dirty="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  <a:p>
            <a:endParaRPr kumimoji="1" lang="en-US" altLang="ja-JP" dirty="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  <a:p>
            <a:endParaRPr kumimoji="1" lang="en-US" altLang="ja-JP" dirty="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pic>
        <p:nvPicPr>
          <p:cNvPr id="3" name="図 2" descr="屋内, 男, テーブル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FB274D3F-A021-D405-E218-224364C44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86231" y="1143000"/>
            <a:ext cx="6858000" cy="4572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11C8C32-ACB0-7155-4A9A-6568C67F5D73}"/>
              </a:ext>
            </a:extLst>
          </p:cNvPr>
          <p:cNvSpPr txBox="1"/>
          <p:nvPr/>
        </p:nvSpPr>
        <p:spPr>
          <a:xfrm>
            <a:off x="6791747" y="3353712"/>
            <a:ext cx="14378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ysClr val="windowText" lastClr="000000"/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vision</a:t>
            </a:r>
            <a:endParaRPr kumimoji="1" lang="en-US" altLang="ja-JP" sz="3200" dirty="0">
              <a:solidFill>
                <a:sysClr val="windowText" lastClr="000000"/>
              </a:solidFill>
              <a:latin typeface="Arial" panose="020B0604020202020204" pitchFamily="34" charset="0"/>
              <a:ea typeface="Hiragino Kaku Gothic Std W8" panose="020B0800000000000000" pitchFamily="34" charset="-128"/>
              <a:cs typeface="Arial" panose="020B0604020202020204" pitchFamily="34" charset="0"/>
            </a:endParaRPr>
          </a:p>
          <a:p>
            <a:endParaRPr kumimoji="1" lang="en-US" altLang="ja-JP" sz="3200" dirty="0">
              <a:solidFill>
                <a:sysClr val="windowText" lastClr="000000"/>
              </a:solidFill>
              <a:latin typeface="Arial" panose="020B0604020202020204" pitchFamily="34" charset="0"/>
              <a:ea typeface="Hiragino Kaku Gothic Std W8" panose="020B08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4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6699300-D93B-9307-ED64-052D33511FBD}"/>
              </a:ext>
            </a:extLst>
          </p:cNvPr>
          <p:cNvSpPr/>
          <p:nvPr/>
        </p:nvSpPr>
        <p:spPr>
          <a:xfrm>
            <a:off x="203983" y="798286"/>
            <a:ext cx="4788931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97A9A3-A196-2AAE-A52E-D9A5395298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4E1D90-1F26-F489-0704-28D05004B24E}"/>
              </a:ext>
            </a:extLst>
          </p:cNvPr>
          <p:cNvSpPr txBox="1"/>
          <p:nvPr/>
        </p:nvSpPr>
        <p:spPr>
          <a:xfrm>
            <a:off x="203983" y="184827"/>
            <a:ext cx="899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CLIMATE</a:t>
            </a:r>
            <a:r>
              <a:rPr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 VIEW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695CBD4-F1D6-CA4C-D9C0-03AA2E38D995}"/>
              </a:ext>
            </a:extLst>
          </p:cNvPr>
          <p:cNvCxnSpPr/>
          <p:nvPr/>
        </p:nvCxnSpPr>
        <p:spPr>
          <a:xfrm>
            <a:off x="319314" y="724713"/>
            <a:ext cx="695234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31ADB5B-8DB8-C2DC-8EC8-52134F8AF8A6}"/>
              </a:ext>
            </a:extLst>
          </p:cNvPr>
          <p:cNvSpPr txBox="1"/>
          <p:nvPr/>
        </p:nvSpPr>
        <p:spPr>
          <a:xfrm>
            <a:off x="203983" y="584937"/>
            <a:ext cx="8998332" cy="132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Temperature </a:t>
            </a:r>
            <a:r>
              <a:rPr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R</a:t>
            </a:r>
            <a:r>
              <a:rPr kumimoji="1"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ises</a:t>
            </a:r>
          </a:p>
          <a:p>
            <a:pPr>
              <a:lnSpc>
                <a:spcPct val="150000"/>
              </a:lnSpc>
            </a:pPr>
            <a:r>
              <a:rPr lang="ja-JP" altLang="en-US" sz="1100" spc="60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データビジュアライゼーション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pic>
        <p:nvPicPr>
          <p:cNvPr id="25" name="図 24" descr="動物, コンピュータ, 海洋生物, サンゴ が含まれている画像&#10;&#10;自動的に生成された説明">
            <a:extLst>
              <a:ext uri="{FF2B5EF4-FFF2-40B4-BE49-F238E27FC236}">
                <a16:creationId xmlns:a16="http://schemas.microsoft.com/office/drawing/2014/main" id="{BCB8EF52-855D-19DC-E1EC-FB163D9C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014" y="2429400"/>
            <a:ext cx="1829744" cy="3843663"/>
          </a:xfrm>
          <a:prstGeom prst="rect">
            <a:avLst/>
          </a:prstGeom>
        </p:spPr>
      </p:pic>
      <p:pic>
        <p:nvPicPr>
          <p:cNvPr id="27" name="図 26" descr="パソコンの画面&#10;&#10;自動的に生成された説明">
            <a:extLst>
              <a:ext uri="{FF2B5EF4-FFF2-40B4-BE49-F238E27FC236}">
                <a16:creationId xmlns:a16="http://schemas.microsoft.com/office/drawing/2014/main" id="{3C28AEE6-572D-CD76-3CE3-1C1B14FF3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602" y="0"/>
            <a:ext cx="3264694" cy="6858000"/>
          </a:xfrm>
          <a:prstGeom prst="rect">
            <a:avLst/>
          </a:prstGeom>
        </p:spPr>
      </p:pic>
      <p:pic>
        <p:nvPicPr>
          <p:cNvPr id="29" name="図 28" descr="コンピューターの画面&#10;&#10;中程度の精度で自動的に生成された説明">
            <a:extLst>
              <a:ext uri="{FF2B5EF4-FFF2-40B4-BE49-F238E27FC236}">
                <a16:creationId xmlns:a16="http://schemas.microsoft.com/office/drawing/2014/main" id="{BC0DECFA-20A3-3163-427E-3ED573C40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653" y="2463312"/>
            <a:ext cx="1829744" cy="384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2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6699300-D93B-9307-ED64-052D33511FBD}"/>
              </a:ext>
            </a:extLst>
          </p:cNvPr>
          <p:cNvSpPr/>
          <p:nvPr/>
        </p:nvSpPr>
        <p:spPr>
          <a:xfrm>
            <a:off x="203983" y="798286"/>
            <a:ext cx="4788931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97A9A3-A196-2AAE-A52E-D9A5395298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4E1D90-1F26-F489-0704-28D05004B24E}"/>
              </a:ext>
            </a:extLst>
          </p:cNvPr>
          <p:cNvSpPr txBox="1"/>
          <p:nvPr/>
        </p:nvSpPr>
        <p:spPr>
          <a:xfrm>
            <a:off x="203983" y="184827"/>
            <a:ext cx="899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CLIMATE</a:t>
            </a:r>
            <a:r>
              <a:rPr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 VIEW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695CBD4-F1D6-CA4C-D9C0-03AA2E38D995}"/>
              </a:ext>
            </a:extLst>
          </p:cNvPr>
          <p:cNvCxnSpPr/>
          <p:nvPr/>
        </p:nvCxnSpPr>
        <p:spPr>
          <a:xfrm>
            <a:off x="319314" y="724713"/>
            <a:ext cx="695234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31ADB5B-8DB8-C2DC-8EC8-52134F8AF8A6}"/>
              </a:ext>
            </a:extLst>
          </p:cNvPr>
          <p:cNvSpPr txBox="1"/>
          <p:nvPr/>
        </p:nvSpPr>
        <p:spPr>
          <a:xfrm>
            <a:off x="203983" y="584937"/>
            <a:ext cx="8998332" cy="132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Temperature </a:t>
            </a:r>
            <a:r>
              <a:rPr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R</a:t>
            </a:r>
            <a:r>
              <a:rPr kumimoji="1"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ises</a:t>
            </a:r>
          </a:p>
          <a:p>
            <a:pPr>
              <a:lnSpc>
                <a:spcPct val="150000"/>
              </a:lnSpc>
            </a:pPr>
            <a:r>
              <a:rPr lang="ja-JP" altLang="en-US" sz="1100" spc="60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データビジュアライゼーション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pic>
        <p:nvPicPr>
          <p:cNvPr id="25" name="図 24" descr="動物, コンピュータ, 海洋生物, サンゴ が含まれている画像&#10;&#10;自動的に生成された説明">
            <a:extLst>
              <a:ext uri="{FF2B5EF4-FFF2-40B4-BE49-F238E27FC236}">
                <a16:creationId xmlns:a16="http://schemas.microsoft.com/office/drawing/2014/main" id="{BCB8EF52-855D-19DC-E1EC-FB163D9C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014" y="2429400"/>
            <a:ext cx="1829744" cy="3843663"/>
          </a:xfrm>
          <a:prstGeom prst="rect">
            <a:avLst/>
          </a:prstGeom>
        </p:spPr>
      </p:pic>
      <p:pic>
        <p:nvPicPr>
          <p:cNvPr id="27" name="図 26" descr="パソコンの画面&#10;&#10;自動的に生成された説明">
            <a:extLst>
              <a:ext uri="{FF2B5EF4-FFF2-40B4-BE49-F238E27FC236}">
                <a16:creationId xmlns:a16="http://schemas.microsoft.com/office/drawing/2014/main" id="{3C28AEE6-572D-CD76-3CE3-1C1B14FF3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602" y="0"/>
            <a:ext cx="3264694" cy="6858000"/>
          </a:xfrm>
          <a:prstGeom prst="rect">
            <a:avLst/>
          </a:prstGeom>
        </p:spPr>
      </p:pic>
      <p:pic>
        <p:nvPicPr>
          <p:cNvPr id="29" name="図 28" descr="コンピューターの画面&#10;&#10;中程度の精度で自動的に生成された説明">
            <a:extLst>
              <a:ext uri="{FF2B5EF4-FFF2-40B4-BE49-F238E27FC236}">
                <a16:creationId xmlns:a16="http://schemas.microsoft.com/office/drawing/2014/main" id="{BC0DECFA-20A3-3163-427E-3ED573C40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653" y="2463312"/>
            <a:ext cx="1829744" cy="3843664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F054C9D9-0DD9-C6EE-4CA8-36673BA3E32D}"/>
              </a:ext>
            </a:extLst>
          </p:cNvPr>
          <p:cNvSpPr/>
          <p:nvPr/>
        </p:nvSpPr>
        <p:spPr>
          <a:xfrm>
            <a:off x="7907383" y="2312398"/>
            <a:ext cx="4284617" cy="4323404"/>
          </a:xfrm>
          <a:prstGeom prst="roundRect">
            <a:avLst>
              <a:gd name="adj" fmla="val 3189"/>
            </a:avLst>
          </a:prstGeom>
          <a:solidFill>
            <a:srgbClr val="000000">
              <a:alpha val="58039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A8D0379-9879-3C17-0D00-B80C0A341445}"/>
              </a:ext>
            </a:extLst>
          </p:cNvPr>
          <p:cNvSpPr txBox="1"/>
          <p:nvPr/>
        </p:nvSpPr>
        <p:spPr>
          <a:xfrm>
            <a:off x="8319742" y="2435081"/>
            <a:ext cx="3264694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人間活動によって引き起こさ</a:t>
            </a:r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れたことは疑う余地がない</a:t>
            </a:r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地球温暖化。</a:t>
            </a:r>
          </a:p>
          <a:p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1880</a:t>
            </a:r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年</a:t>
            </a:r>
            <a:r>
              <a:rPr lang="en-US" altLang="ja-JP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〜2021</a:t>
            </a:r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年の地球表面</a:t>
            </a:r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温度変化を元に作成した</a:t>
            </a:r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ビジュアライゼーション。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ja-JP" alt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b="1" dirty="0">
                <a:solidFill>
                  <a:schemeClr val="bg1"/>
                </a:solidFill>
              </a:rPr>
              <a:t>DATA</a:t>
            </a:r>
            <a:endParaRPr lang="ja-JP" altLang="en-US" b="1">
              <a:solidFill>
                <a:schemeClr val="bg1"/>
              </a:solidFill>
            </a:endParaRPr>
          </a:p>
          <a:p>
            <a:r>
              <a:rPr lang="en" altLang="ja-JP" sz="1600" dirty="0">
                <a:solidFill>
                  <a:schemeClr val="bg1"/>
                </a:solidFill>
              </a:rPr>
              <a:t>NOAA Merged Land and Ocean</a:t>
            </a:r>
          </a:p>
          <a:p>
            <a:r>
              <a:rPr lang="en" altLang="ja-JP" sz="1600" dirty="0">
                <a:solidFill>
                  <a:schemeClr val="bg1"/>
                </a:solidFill>
              </a:rPr>
              <a:t>Surface Temperature V5</a:t>
            </a:r>
          </a:p>
          <a:p>
            <a:endParaRPr lang="en-US" altLang="ja-JP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SOFTWARE</a:t>
            </a:r>
          </a:p>
          <a:p>
            <a:r>
              <a:rPr lang="en-US" altLang="ja-JP" sz="1600" dirty="0" err="1">
                <a:solidFill>
                  <a:schemeClr val="bg1"/>
                </a:solidFill>
              </a:rPr>
              <a:t>TouchDesigner</a:t>
            </a:r>
            <a:endParaRPr lang="ja-JP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6699300-D93B-9307-ED64-052D33511FBD}"/>
              </a:ext>
            </a:extLst>
          </p:cNvPr>
          <p:cNvSpPr/>
          <p:nvPr/>
        </p:nvSpPr>
        <p:spPr>
          <a:xfrm>
            <a:off x="203983" y="798286"/>
            <a:ext cx="4788931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97A9A3-A196-2AAE-A52E-D9A5395298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4E1D90-1F26-F489-0704-28D05004B24E}"/>
              </a:ext>
            </a:extLst>
          </p:cNvPr>
          <p:cNvSpPr txBox="1"/>
          <p:nvPr/>
        </p:nvSpPr>
        <p:spPr>
          <a:xfrm>
            <a:off x="203983" y="184827"/>
            <a:ext cx="899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CLIMATE</a:t>
            </a:r>
            <a:r>
              <a:rPr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 VIEW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695CBD4-F1D6-CA4C-D9C0-03AA2E38D995}"/>
              </a:ext>
            </a:extLst>
          </p:cNvPr>
          <p:cNvCxnSpPr/>
          <p:nvPr/>
        </p:nvCxnSpPr>
        <p:spPr>
          <a:xfrm>
            <a:off x="319314" y="724713"/>
            <a:ext cx="695234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31ADB5B-8DB8-C2DC-8EC8-52134F8AF8A6}"/>
              </a:ext>
            </a:extLst>
          </p:cNvPr>
          <p:cNvSpPr txBox="1"/>
          <p:nvPr/>
        </p:nvSpPr>
        <p:spPr>
          <a:xfrm>
            <a:off x="203983" y="584937"/>
            <a:ext cx="8998332" cy="132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Sea Level </a:t>
            </a:r>
            <a:r>
              <a:rPr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R</a:t>
            </a:r>
            <a:r>
              <a:rPr kumimoji="1"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ises</a:t>
            </a:r>
          </a:p>
          <a:p>
            <a:pPr>
              <a:lnSpc>
                <a:spcPct val="150000"/>
              </a:lnSpc>
            </a:pPr>
            <a:r>
              <a:rPr lang="ja-JP" altLang="en-US" sz="1100" spc="60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データビジュアライゼーション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pic>
        <p:nvPicPr>
          <p:cNvPr id="17" name="図 16" descr="星 が含まれている画像&#10;&#10;自動的に生成された説明">
            <a:extLst>
              <a:ext uri="{FF2B5EF4-FFF2-40B4-BE49-F238E27FC236}">
                <a16:creationId xmlns:a16="http://schemas.microsoft.com/office/drawing/2014/main" id="{E2A8EC5D-8EE8-3963-5328-29AC46F0A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"/>
          <a:stretch/>
        </p:blipFill>
        <p:spPr>
          <a:xfrm>
            <a:off x="631671" y="2538201"/>
            <a:ext cx="1785806" cy="3693886"/>
          </a:xfrm>
          <a:prstGeom prst="rect">
            <a:avLst/>
          </a:prstGeom>
        </p:spPr>
      </p:pic>
      <p:pic>
        <p:nvPicPr>
          <p:cNvPr id="19" name="図 18" descr="パソコンの画面&#10;&#10;低い精度で自動的に生成された説明">
            <a:extLst>
              <a:ext uri="{FF2B5EF4-FFF2-40B4-BE49-F238E27FC236}">
                <a16:creationId xmlns:a16="http://schemas.microsoft.com/office/drawing/2014/main" id="{C65C8E4F-3916-CDCC-E563-70CC64355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48" y="2538201"/>
            <a:ext cx="1752448" cy="3693886"/>
          </a:xfrm>
          <a:prstGeom prst="rect">
            <a:avLst/>
          </a:prstGeom>
        </p:spPr>
      </p:pic>
      <p:pic>
        <p:nvPicPr>
          <p:cNvPr id="21" name="図 20" descr="男, 立つ が含まれている画像&#10;&#10;自動的に生成された説明">
            <a:extLst>
              <a:ext uri="{FF2B5EF4-FFF2-40B4-BE49-F238E27FC236}">
                <a16:creationId xmlns:a16="http://schemas.microsoft.com/office/drawing/2014/main" id="{0D72C9AC-C391-E09D-26C9-3F92F09B4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436" y="2538201"/>
            <a:ext cx="1780981" cy="3693886"/>
          </a:xfrm>
          <a:prstGeom prst="rect">
            <a:avLst/>
          </a:prstGeom>
        </p:spPr>
      </p:pic>
      <p:pic>
        <p:nvPicPr>
          <p:cNvPr id="22" name="図 21" descr="屋内, 部屋, 暮らし, ゲーム が含まれている画像&#10;&#10;自動的に生成された説明">
            <a:extLst>
              <a:ext uri="{FF2B5EF4-FFF2-40B4-BE49-F238E27FC236}">
                <a16:creationId xmlns:a16="http://schemas.microsoft.com/office/drawing/2014/main" id="{C94CC35B-A716-9FAF-4CCC-08E87AF80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543" y="29352"/>
            <a:ext cx="4528457" cy="67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3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6699300-D93B-9307-ED64-052D33511FBD}"/>
              </a:ext>
            </a:extLst>
          </p:cNvPr>
          <p:cNvSpPr/>
          <p:nvPr/>
        </p:nvSpPr>
        <p:spPr>
          <a:xfrm>
            <a:off x="203983" y="798286"/>
            <a:ext cx="4788931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97A9A3-A196-2AAE-A52E-D9A5395298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88ABB-F661-59AE-010C-7BD1FCA19134}"/>
              </a:ext>
            </a:extLst>
          </p:cNvPr>
          <p:cNvSpPr txBox="1"/>
          <p:nvPr/>
        </p:nvSpPr>
        <p:spPr>
          <a:xfrm>
            <a:off x="203983" y="584937"/>
            <a:ext cx="8998332" cy="132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Sea Level </a:t>
            </a:r>
            <a:r>
              <a:rPr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R</a:t>
            </a:r>
            <a:r>
              <a:rPr kumimoji="1" lang="en-US" altLang="ja-JP" sz="4400" spc="3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ises</a:t>
            </a:r>
          </a:p>
          <a:p>
            <a:pPr>
              <a:lnSpc>
                <a:spcPct val="150000"/>
              </a:lnSpc>
            </a:pPr>
            <a:r>
              <a:rPr lang="ja-JP" altLang="en-US" sz="1100" spc="60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データビジュアライゼーション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695CBD4-F1D6-CA4C-D9C0-03AA2E38D995}"/>
              </a:ext>
            </a:extLst>
          </p:cNvPr>
          <p:cNvCxnSpPr/>
          <p:nvPr/>
        </p:nvCxnSpPr>
        <p:spPr>
          <a:xfrm>
            <a:off x="319314" y="724713"/>
            <a:ext cx="695234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 descr="星 が含まれている画像&#10;&#10;自動的に生成された説明">
            <a:extLst>
              <a:ext uri="{FF2B5EF4-FFF2-40B4-BE49-F238E27FC236}">
                <a16:creationId xmlns:a16="http://schemas.microsoft.com/office/drawing/2014/main" id="{04F6BAB5-5A1C-BA5A-F9B5-E08CDC180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"/>
          <a:stretch/>
        </p:blipFill>
        <p:spPr>
          <a:xfrm>
            <a:off x="631671" y="2538201"/>
            <a:ext cx="1785806" cy="3693886"/>
          </a:xfrm>
          <a:prstGeom prst="rect">
            <a:avLst/>
          </a:prstGeom>
        </p:spPr>
      </p:pic>
      <p:pic>
        <p:nvPicPr>
          <p:cNvPr id="3" name="図 2" descr="パソコンの画面&#10;&#10;低い精度で自動的に生成された説明">
            <a:extLst>
              <a:ext uri="{FF2B5EF4-FFF2-40B4-BE49-F238E27FC236}">
                <a16:creationId xmlns:a16="http://schemas.microsoft.com/office/drawing/2014/main" id="{A88F8A65-7F34-2279-9BBE-43F75713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48" y="2538201"/>
            <a:ext cx="1752448" cy="3693886"/>
          </a:xfrm>
          <a:prstGeom prst="rect">
            <a:avLst/>
          </a:prstGeom>
        </p:spPr>
      </p:pic>
      <p:pic>
        <p:nvPicPr>
          <p:cNvPr id="5" name="図 4" descr="男, 立つ が含まれている画像&#10;&#10;自動的に生成された説明">
            <a:extLst>
              <a:ext uri="{FF2B5EF4-FFF2-40B4-BE49-F238E27FC236}">
                <a16:creationId xmlns:a16="http://schemas.microsoft.com/office/drawing/2014/main" id="{3C3F9AB9-903B-B818-AD88-9A8ED9130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436" y="2538201"/>
            <a:ext cx="1780981" cy="369388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F66024B-1DE5-E837-C447-56BCA9BA65CC}"/>
              </a:ext>
            </a:extLst>
          </p:cNvPr>
          <p:cNvSpPr txBox="1"/>
          <p:nvPr/>
        </p:nvSpPr>
        <p:spPr>
          <a:xfrm>
            <a:off x="203983" y="184827"/>
            <a:ext cx="899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CLIMATE</a:t>
            </a:r>
            <a:r>
              <a:rPr lang="en-US" altLang="ja-JP" sz="2000" spc="600" dirty="0">
                <a:solidFill>
                  <a:schemeClr val="bg1"/>
                </a:solidFill>
                <a:latin typeface="FOT-Matisse ProN M" panose="02020600000000000000" pitchFamily="18" charset="-128"/>
                <a:ea typeface="FOT-Matisse ProN M" panose="02020600000000000000" pitchFamily="18" charset="-128"/>
              </a:rPr>
              <a:t> VIEW</a:t>
            </a:r>
            <a:endParaRPr kumimoji="1" lang="ja-JP" altLang="en-US" sz="2000" spc="600">
              <a:solidFill>
                <a:schemeClr val="bg1"/>
              </a:solidFill>
              <a:latin typeface="FOT-Matisse ProN M" panose="02020600000000000000" pitchFamily="18" charset="-128"/>
              <a:ea typeface="FOT-Matisse ProN M" panose="020206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79A1FC-6911-ACD7-06B6-BFD8D9FB4D16}"/>
              </a:ext>
            </a:extLst>
          </p:cNvPr>
          <p:cNvSpPr txBox="1"/>
          <p:nvPr/>
        </p:nvSpPr>
        <p:spPr>
          <a:xfrm>
            <a:off x="7390406" y="2472022"/>
            <a:ext cx="6120062" cy="38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2030年における海面上昇および洪水による</a:t>
            </a:r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浸水範囲予測をビジュアライズした。</a:t>
            </a:r>
          </a:p>
          <a:p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未来の地図上を巡りながら、特に深刻な</a:t>
            </a:r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ja-JP" altLang="en-US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浸水が予想される都市をフォーカスする。</a:t>
            </a:r>
            <a:endParaRPr lang="en-US" altLang="ja-JP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endParaRPr lang="ja-JP" alt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b="1" dirty="0">
                <a:solidFill>
                  <a:schemeClr val="bg1"/>
                </a:solidFill>
              </a:rPr>
              <a:t>DATA</a:t>
            </a:r>
            <a:endParaRPr lang="ja-JP" altLang="en-US" b="1">
              <a:solidFill>
                <a:schemeClr val="bg1"/>
              </a:solidFill>
            </a:endParaRPr>
          </a:p>
          <a:p>
            <a:r>
              <a:rPr lang="ja-JP" altLang="en-US" sz="1600">
                <a:solidFill>
                  <a:schemeClr val="bg1"/>
                </a:solidFill>
              </a:rPr>
              <a:t>CLIMATE CENTRAL : LAND PROJECTED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r>
              <a:rPr lang="ja-JP" altLang="en-US" sz="1600">
                <a:solidFill>
                  <a:schemeClr val="bg1"/>
                </a:solidFill>
              </a:rPr>
              <a:t>TO BE</a:t>
            </a:r>
            <a:endParaRPr lang="en-US" altLang="ja-JP" sz="1600" dirty="0">
              <a:solidFill>
                <a:schemeClr val="bg1"/>
              </a:solidFill>
            </a:endParaRPr>
          </a:p>
          <a:p>
            <a:r>
              <a:rPr lang="ja-JP" altLang="en-US" sz="1600">
                <a:solidFill>
                  <a:schemeClr val="bg1"/>
                </a:solidFill>
              </a:rPr>
              <a:t>BELOW 10-YEAR FLOODLEVEL IN 2030</a:t>
            </a:r>
            <a:endParaRPr lang="en-US" altLang="ja-JP" sz="1600" dirty="0">
              <a:solidFill>
                <a:schemeClr val="bg1"/>
              </a:solidFill>
            </a:endParaRPr>
          </a:p>
          <a:p>
            <a:endParaRPr lang="en-US" altLang="ja-JP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SOFTWARE</a:t>
            </a:r>
          </a:p>
          <a:p>
            <a:r>
              <a:rPr lang="en-US" altLang="ja-JP" sz="1600" dirty="0" err="1">
                <a:solidFill>
                  <a:schemeClr val="bg1"/>
                </a:solidFill>
              </a:rPr>
              <a:t>TouchDesigner</a:t>
            </a:r>
            <a:r>
              <a:rPr lang="en-US" altLang="ja-JP" sz="1600" dirty="0">
                <a:solidFill>
                  <a:schemeClr val="bg1"/>
                </a:solidFill>
              </a:rPr>
              <a:t> / Q-GIS / Illustrator</a:t>
            </a:r>
            <a:endParaRPr lang="ja-JP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8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759AF-651E-2A5B-3C5E-89F2EB27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ドアが開いている画面&#10;&#10;低い精度で自動的に生成された説明">
            <a:extLst>
              <a:ext uri="{FF2B5EF4-FFF2-40B4-BE49-F238E27FC236}">
                <a16:creationId xmlns:a16="http://schemas.microsoft.com/office/drawing/2014/main" id="{4EB69847-DF58-6B5C-98FB-EFD8467C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31" y="-673444"/>
            <a:ext cx="12307331" cy="82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42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345</Words>
  <Application>Microsoft Macintosh PowerPoint</Application>
  <PresentationFormat>ワイド画面</PresentationFormat>
  <Paragraphs>85</Paragraphs>
  <Slides>22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FOT-Matisse ProN M</vt:lpstr>
      <vt:lpstr>MS Gothic</vt:lpstr>
      <vt:lpstr>Source Han Sans Heavy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品田　十夢</dc:creator>
  <cp:lastModifiedBy>品田　十夢</cp:lastModifiedBy>
  <cp:revision>2</cp:revision>
  <dcterms:created xsi:type="dcterms:W3CDTF">2023-03-07T00:46:03Z</dcterms:created>
  <dcterms:modified xsi:type="dcterms:W3CDTF">2023-03-07T09:27:31Z</dcterms:modified>
</cp:coreProperties>
</file>